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Lobster"/>
      <p:regular r:id="rId22"/>
    </p:embeddedFont>
    <p:embeddedFont>
      <p:font typeface="Permanent Marker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Lobster-regular.fnt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PermanentMarker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f7817120ec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f7817120ec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f7817120ec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f7817120ec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7817120e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7817120e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f7817120ec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f7817120ec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f7817120ec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f7817120ec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f7817120ec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f7817120e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f7817120ec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f7817120ec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f7817120ec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f7817120ec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f7817120e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f7817120e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f7817120ec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f7817120e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f7817120ec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f7817120ec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f7817120e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f7817120e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f7817120ec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f7817120e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f7817120ec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f7817120ec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f7817120ec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f7817120ec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ermanent Marker"/>
                <a:ea typeface="Permanent Marker"/>
                <a:cs typeface="Permanent Marker"/>
                <a:sym typeface="Permanent Marker"/>
              </a:rPr>
              <a:t>ESOL </a:t>
            </a:r>
            <a:endParaRPr b="1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ermanent Marker"/>
                <a:ea typeface="Permanent Marker"/>
                <a:cs typeface="Permanent Marker"/>
                <a:sym typeface="Permanent Marker"/>
              </a:rPr>
              <a:t>CURRICULUM </a:t>
            </a:r>
            <a:endParaRPr b="1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ermanent Marker"/>
                <a:ea typeface="Permanent Marker"/>
                <a:cs typeface="Permanent Marker"/>
                <a:sym typeface="Permanent Marker"/>
              </a:rPr>
              <a:t>NIGHT</a:t>
            </a:r>
            <a:endParaRPr b="1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Zabrina Shaw</a:t>
            </a:r>
            <a:endParaRPr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FF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/>
              <a:t>Recursos utilizados…</a:t>
            </a:r>
            <a:endParaRPr sz="2520"/>
          </a:p>
        </p:txBody>
      </p:sp>
      <p:sp>
        <p:nvSpPr>
          <p:cNvPr id="108" name="Google Shape;10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i="1" lang="en" sz="1530">
                <a:solidFill>
                  <a:schemeClr val="dk1"/>
                </a:solidFill>
              </a:rPr>
              <a:t>Lexia</a:t>
            </a:r>
            <a:endParaRPr b="1" i="1" sz="153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" sz="1530">
                <a:solidFill>
                  <a:schemeClr val="dk1"/>
                </a:solidFill>
              </a:rPr>
              <a:t>Práctica de fonética y lectura</a:t>
            </a:r>
            <a:endParaRPr sz="153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53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b="1" i="1" lang="en" sz="1530">
                <a:solidFill>
                  <a:schemeClr val="dk1"/>
                </a:solidFill>
              </a:rPr>
              <a:t>Acceso</a:t>
            </a:r>
            <a:endParaRPr b="1" i="1" sz="153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" sz="1530">
                <a:solidFill>
                  <a:schemeClr val="dk1"/>
                </a:solidFill>
              </a:rPr>
              <a:t>Recurso de prueba anual para estudiantes</a:t>
            </a:r>
            <a:endParaRPr sz="153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53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" sz="1530">
                <a:solidFill>
                  <a:schemeClr val="dk1"/>
                </a:solidFill>
              </a:rPr>
              <a:t>Y otros recursos para apoyar a los estudiantes con fonética, fluidez en la lectura, comprensión lectora y habilidades de vocabulario.</a:t>
            </a:r>
            <a:endParaRPr sz="153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t/>
            </a:r>
            <a:endParaRPr sz="153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FF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/>
              <a:t>Resous yo itilize...</a:t>
            </a:r>
            <a:endParaRPr sz="2520"/>
          </a:p>
        </p:txBody>
      </p:sp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i="1" lang="en" sz="1530">
                <a:solidFill>
                  <a:schemeClr val="dk1"/>
                </a:solidFill>
              </a:rPr>
              <a:t>Lexia</a:t>
            </a:r>
            <a:endParaRPr b="1" i="1" sz="153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" sz="1530">
                <a:solidFill>
                  <a:schemeClr val="dk1"/>
                </a:solidFill>
              </a:rPr>
              <a:t>Fonetik ak Pratik lekti</a:t>
            </a:r>
            <a:endParaRPr sz="153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53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b="1" i="1" lang="en" sz="1530">
                <a:solidFill>
                  <a:schemeClr val="dk1"/>
                </a:solidFill>
              </a:rPr>
              <a:t>Aksè</a:t>
            </a:r>
            <a:endParaRPr b="1" i="1" sz="153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" sz="1530">
                <a:solidFill>
                  <a:schemeClr val="dk1"/>
                </a:solidFill>
              </a:rPr>
              <a:t>Resous Tès Anyèl pou Elèv yo</a:t>
            </a:r>
            <a:endParaRPr sz="153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53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" sz="1530">
                <a:solidFill>
                  <a:schemeClr val="dk1"/>
                </a:solidFill>
              </a:rPr>
              <a:t>Ak lòt resous pou sipòte elèv yo ak fonik, lekti fasil, konpreyansyon lekti, ak ladrès vokabilè.</a:t>
            </a:r>
            <a:endParaRPr sz="153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t/>
            </a:r>
            <a:endParaRPr sz="153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00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Little About Me</a:t>
            </a:r>
            <a:endParaRPr/>
          </a:p>
        </p:txBody>
      </p:sp>
      <p:sp>
        <p:nvSpPr>
          <p:cNvPr id="120" name="Google Shape;120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I’d like to take this time to introduce myself.  I am Zabrina Shaw, and I have been teaching for 18 years with the last 3 years being here with Paulding County Schools. 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your child’s ESOL teacher, it is my goal to build a strong partnership with you and your child where we all work together so that your child has the very best year possible.  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 consider parents a valuable part of the child’s success.  I appreciate your participation.  Let me know if you have questions and be assured that your child’s success is important to me. 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00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/>
              <a:t>Un poco sobre mi</a:t>
            </a:r>
            <a:endParaRPr sz="2520"/>
          </a:p>
        </p:txBody>
      </p:sp>
      <p:sp>
        <p:nvSpPr>
          <p:cNvPr id="126" name="Google Shape;126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85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 gustaría aprovechar este momento para presentarme.  Soy Zabrina Shaw y he estado enseñando durante 18 años y los últimos 3 años he estado aquí en las escuelas del condado de Paulding. </a:t>
            </a:r>
            <a:endParaRPr sz="185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85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Como maestra de ESOL de su hijo, mi objetivo es construir una asociación sólida con usted y su hijo donde todos trabajemos juntos para que su hijo tenga el mejor año posible.  </a:t>
            </a:r>
            <a:endParaRPr sz="185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85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Considero a los padres una parte valiosa del éxito del niño.  Agradezco su participación.  Déjeme saber si tiene preguntas y tenga la seguridad de que el éxito de su hijo es importante para mí. </a:t>
            </a:r>
            <a:endParaRPr sz="185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185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00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/>
              <a:t>Yon Ti Sou Mwen</a:t>
            </a:r>
            <a:endParaRPr sz="2520"/>
          </a:p>
        </p:txBody>
      </p:sp>
      <p:sp>
        <p:nvSpPr>
          <p:cNvPr id="132" name="Google Shape;13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85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Mwen ta renmen pran tan sa a pou prezante tèt mwen.  Mwen se Zabrina Shaw, e mwen te anseye pou 18 ane ak 3 dènye ane yo te isit la ak Paulding County Schools. </a:t>
            </a:r>
            <a:endParaRPr sz="185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85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Antanke pwofesè ESOL pitit ou a, se objektif mwen pou konstwi yon patenarya solid avèk ou menm ak pitit ou a kote nou tout travay ansanm pou pitit ou a gen pi bon ane posib.  </a:t>
            </a:r>
            <a:endParaRPr sz="185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" sz="185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Mwen konsidere paran yo yon pati enpòtan nan siksè timoun nan.  Mwen apresye patisipasyon w.  Fè m konnen si w gen kesyon epi asire w siksè pitit ou a enpòtan pou mwen. </a:t>
            </a:r>
            <a:endParaRPr sz="185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185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575" y="152400"/>
            <a:ext cx="314787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2450" y="152400"/>
            <a:ext cx="3065150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7600" y="152400"/>
            <a:ext cx="26349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6563" y="167100"/>
            <a:ext cx="3190875" cy="437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ile:Welcome in nineteen languages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97302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00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ESOL Program?</a:t>
            </a:r>
            <a:endParaRPr/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ESOL program provides intensive instruction in social and academic listening, speaking, reading, writing, and comprehension skills in English.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ESOL program addresses the 5 WIDA Standards: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English language learners communicate for Social and Instructional purposes within the school setting. English language learners communicate information, ideas, and concepts necessary for academic success in the content areas of: English/Language Arts, Mathematics, Science, &amp; Social Studies.</a:t>
            </a:r>
            <a:endParaRPr b="1" sz="1500" u="sng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ESOL program provides language support for students to meet the Georgia Standards of Excellence for all academic areas (English/Language Arts, Mathematics, Science, &amp; Social Studies).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00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/>
              <a:t>¿Qué es el programa ESOL?</a:t>
            </a:r>
            <a:endParaRPr sz="2520"/>
          </a:p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Nuestro programa ESOL brinda instrucción intensiva en habilidades sociales y académicas de escucha, expresión oral, lectura, escritura y comprensión en inglés.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Nuestro programa ESOL aborda los 5 estándares WIDA: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 estudiantes del idioma inglés se comunican con fines sociales y educativos dentro del entorno escolar. Los estudiantes del idioma inglés comunican información, ideas y conceptos necesarios para el éxito académico en las áreas de contenido de: inglés/artes del lenguaje, matemáticas, ciencias y estudios sociales.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Nuestro programa ESOL brinda apoyo lingüístico para que los estudiantes cumplan con los Estándares de Excelencia de Georgia para todas las áreas académicas (inglés/artes del lenguaje, matemáticas, ciencias y estudios sociales).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00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/>
              <a:t>Kisa Pwogram ESOL ye?</a:t>
            </a:r>
            <a:endParaRPr sz="2520"/>
          </a:p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Pwogram ESOL nou an bay ansèyman entansif nan ladrès sosyal ak akademik pou koute, pale, lekti, ekri, ak konpreyansyon nan lang angle.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Pwogram ESOL nou an adrese 5 Estanda WIDA yo: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Elèv k ap aprann lang angle yo kominike pou rezon sosyal ak ansèyman nan anviwònman lekòl la. Elèv k ap aprann lang angle yo kominike enfòmasyon, lide, ak konsèp ki nesesè pou siksè akademik nan domèn sa yo: Angle/Art Lang, Matematik, Syans, ak Syans Sosyal.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Pwogram ESOL nou an ofri sipò lang pou elèv yo satisfè Nòm Ekselans Georgia pou tout domèn akademik (Angle/Lang, Matematik, Syans, ak Syans Sosyal).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ESOL Standards</a:t>
            </a:r>
            <a:endParaRPr/>
          </a:p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b="1" i="1" lang="en" sz="1170">
                <a:solidFill>
                  <a:schemeClr val="dk1"/>
                </a:solidFill>
                <a:highlight>
                  <a:srgbClr val="EFEFEF"/>
                </a:highlight>
              </a:rPr>
              <a:t>Language for Social and Instructional Purposes</a:t>
            </a:r>
            <a:endParaRPr b="1" i="1" sz="1170">
              <a:solidFill>
                <a:schemeClr val="dk1"/>
              </a:solidFill>
              <a:highlight>
                <a:srgbClr val="EFEFEF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" sz="1170">
                <a:solidFill>
                  <a:schemeClr val="dk1"/>
                </a:solidFill>
                <a:highlight>
                  <a:srgbClr val="EFEFEF"/>
                </a:highlight>
              </a:rPr>
              <a:t>English language learners communicate for social and instructional purposes within the school setting.</a:t>
            </a:r>
            <a:endParaRPr sz="1170">
              <a:solidFill>
                <a:schemeClr val="dk1"/>
              </a:solidFill>
              <a:highlight>
                <a:srgbClr val="EFEFEF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b="1" i="1" lang="en" sz="1170">
                <a:solidFill>
                  <a:schemeClr val="dk1"/>
                </a:solidFill>
                <a:highlight>
                  <a:srgbClr val="EFEFEF"/>
                </a:highlight>
              </a:rPr>
              <a:t>Language for Language Arts</a:t>
            </a:r>
            <a:endParaRPr b="1" i="1" sz="1170">
              <a:solidFill>
                <a:schemeClr val="dk1"/>
              </a:solidFill>
              <a:highlight>
                <a:srgbClr val="EFEFEF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" sz="1170">
                <a:solidFill>
                  <a:schemeClr val="dk1"/>
                </a:solidFill>
                <a:highlight>
                  <a:srgbClr val="EFEFEF"/>
                </a:highlight>
              </a:rPr>
              <a:t>English language learners communicate information, ideas and concepts necessary for academic success in the content area of language arts.</a:t>
            </a:r>
            <a:endParaRPr sz="1170">
              <a:solidFill>
                <a:schemeClr val="dk1"/>
              </a:solidFill>
              <a:highlight>
                <a:srgbClr val="EFEFEF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b="1" i="1" lang="en" sz="1170">
                <a:solidFill>
                  <a:schemeClr val="dk1"/>
                </a:solidFill>
                <a:highlight>
                  <a:srgbClr val="EFEFEF"/>
                </a:highlight>
              </a:rPr>
              <a:t>Language for Mathematics</a:t>
            </a:r>
            <a:endParaRPr b="1" i="1" sz="1170">
              <a:solidFill>
                <a:schemeClr val="dk1"/>
              </a:solidFill>
              <a:highlight>
                <a:srgbClr val="EFEFEF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" sz="1170">
                <a:solidFill>
                  <a:schemeClr val="dk1"/>
                </a:solidFill>
                <a:highlight>
                  <a:srgbClr val="EFEFEF"/>
                </a:highlight>
              </a:rPr>
              <a:t>English language learners communicate information, ideas and concepts necessary for academic success in the content area of mathematics.</a:t>
            </a:r>
            <a:endParaRPr sz="1170">
              <a:solidFill>
                <a:schemeClr val="dk1"/>
              </a:solidFill>
              <a:highlight>
                <a:srgbClr val="EFEFEF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b="1" i="1" lang="en" sz="1170">
                <a:solidFill>
                  <a:schemeClr val="dk1"/>
                </a:solidFill>
                <a:highlight>
                  <a:srgbClr val="EFEFEF"/>
                </a:highlight>
              </a:rPr>
              <a:t>Language for Science</a:t>
            </a:r>
            <a:endParaRPr b="1" i="1" sz="1170">
              <a:solidFill>
                <a:schemeClr val="dk1"/>
              </a:solidFill>
              <a:highlight>
                <a:srgbClr val="EFEFEF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" sz="1170">
                <a:solidFill>
                  <a:schemeClr val="dk1"/>
                </a:solidFill>
                <a:highlight>
                  <a:srgbClr val="EFEFEF"/>
                </a:highlight>
              </a:rPr>
              <a:t>English language learners communicate information, ideas and concepts necessary for academic success in the content area of science.</a:t>
            </a:r>
            <a:endParaRPr sz="1170">
              <a:solidFill>
                <a:schemeClr val="dk1"/>
              </a:solidFill>
              <a:highlight>
                <a:srgbClr val="EFEFEF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b="1" i="1" lang="en" sz="1170">
                <a:solidFill>
                  <a:schemeClr val="dk1"/>
                </a:solidFill>
                <a:highlight>
                  <a:srgbClr val="EFEFEF"/>
                </a:highlight>
              </a:rPr>
              <a:t>Language for Social Studies</a:t>
            </a:r>
            <a:endParaRPr b="1" i="1" sz="1170">
              <a:solidFill>
                <a:schemeClr val="dk1"/>
              </a:solidFill>
              <a:highlight>
                <a:srgbClr val="EFEFEF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523"/>
              <a:buNone/>
            </a:pPr>
            <a:r>
              <a:rPr lang="en" sz="1170">
                <a:solidFill>
                  <a:schemeClr val="dk1"/>
                </a:solidFill>
                <a:highlight>
                  <a:srgbClr val="EFEFEF"/>
                </a:highlight>
              </a:rPr>
              <a:t>English language learners communicate information, ideas and concepts necessary for academic success in the content area of social studies.</a:t>
            </a:r>
            <a:endParaRPr sz="1170">
              <a:solidFill>
                <a:schemeClr val="dk1"/>
              </a:solidFill>
              <a:highlight>
                <a:srgbClr val="EFEFEF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/>
              <a:t>Estándares de ESOL</a:t>
            </a:r>
            <a:endParaRPr sz="2520"/>
          </a:p>
        </p:txBody>
      </p:sp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b="1" i="1" lang="en" sz="1170">
                <a:solidFill>
                  <a:schemeClr val="dk1"/>
                </a:solidFill>
                <a:highlight>
                  <a:srgbClr val="EFEFEF"/>
                </a:highlight>
              </a:rPr>
              <a:t>Lenguaje con fines sociales y educativos</a:t>
            </a:r>
            <a:endParaRPr b="1" i="1" sz="1170">
              <a:solidFill>
                <a:schemeClr val="dk1"/>
              </a:solidFill>
              <a:highlight>
                <a:srgbClr val="EFEFEF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" sz="1170">
                <a:solidFill>
                  <a:schemeClr val="dk1"/>
                </a:solidFill>
                <a:highlight>
                  <a:srgbClr val="EFEFEF"/>
                </a:highlight>
              </a:rPr>
              <a:t>Los estudiantes del idioma inglés se comunican con fines sociales y educativos dentro del entorno escolar.</a:t>
            </a:r>
            <a:endParaRPr sz="1170">
              <a:solidFill>
                <a:schemeClr val="dk1"/>
              </a:solidFill>
              <a:highlight>
                <a:srgbClr val="EFEFEF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b="1" i="1" lang="en" sz="1170">
                <a:solidFill>
                  <a:schemeClr val="dk1"/>
                </a:solidFill>
                <a:highlight>
                  <a:srgbClr val="EFEFEF"/>
                </a:highlight>
              </a:rPr>
              <a:t>Lenguaje para artes del lenguaje</a:t>
            </a:r>
            <a:endParaRPr b="1" i="1" sz="1170">
              <a:solidFill>
                <a:schemeClr val="dk1"/>
              </a:solidFill>
              <a:highlight>
                <a:srgbClr val="EFEFEF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" sz="1170">
                <a:solidFill>
                  <a:schemeClr val="dk1"/>
                </a:solidFill>
                <a:highlight>
                  <a:srgbClr val="EFEFEF"/>
                </a:highlight>
              </a:rPr>
              <a:t>Los estudiantes del idioma inglés comunican información, ideas y conceptos necesarios para el éxito académico en el área de contenido de artes del lenguaje.</a:t>
            </a:r>
            <a:endParaRPr sz="1170">
              <a:solidFill>
                <a:schemeClr val="dk1"/>
              </a:solidFill>
              <a:highlight>
                <a:srgbClr val="EFEFEF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b="1" i="1" lang="en" sz="1170">
                <a:solidFill>
                  <a:schemeClr val="dk1"/>
                </a:solidFill>
                <a:highlight>
                  <a:srgbClr val="EFEFEF"/>
                </a:highlight>
              </a:rPr>
              <a:t>Lenguaje para Matemáticas</a:t>
            </a:r>
            <a:endParaRPr b="1" i="1" sz="1170">
              <a:solidFill>
                <a:schemeClr val="dk1"/>
              </a:solidFill>
              <a:highlight>
                <a:srgbClr val="EFEFEF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" sz="1170">
                <a:solidFill>
                  <a:schemeClr val="dk1"/>
                </a:solidFill>
                <a:highlight>
                  <a:srgbClr val="EFEFEF"/>
                </a:highlight>
              </a:rPr>
              <a:t>Los estudiantes del idioma inglés comunican información, ideas y conceptos necesarios para el éxito académico en el área de contenido de matemáticas.</a:t>
            </a:r>
            <a:endParaRPr sz="1170">
              <a:solidFill>
                <a:schemeClr val="dk1"/>
              </a:solidFill>
              <a:highlight>
                <a:srgbClr val="EFEFEF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b="1" i="1" lang="en" sz="1170">
                <a:solidFill>
                  <a:schemeClr val="dk1"/>
                </a:solidFill>
                <a:highlight>
                  <a:srgbClr val="EFEFEF"/>
                </a:highlight>
              </a:rPr>
              <a:t>Lenguaje para la ciencia</a:t>
            </a:r>
            <a:endParaRPr b="1" i="1" sz="1170">
              <a:solidFill>
                <a:schemeClr val="dk1"/>
              </a:solidFill>
              <a:highlight>
                <a:srgbClr val="EFEFEF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" sz="1170">
                <a:solidFill>
                  <a:schemeClr val="dk1"/>
                </a:solidFill>
                <a:highlight>
                  <a:srgbClr val="EFEFEF"/>
                </a:highlight>
              </a:rPr>
              <a:t>Los estudiantes del idioma inglés comunican información, ideas y conceptos necesarios para el éxito académico en el área de contenido de ciencias.</a:t>
            </a:r>
            <a:endParaRPr sz="1170">
              <a:solidFill>
                <a:schemeClr val="dk1"/>
              </a:solidFill>
              <a:highlight>
                <a:srgbClr val="EFEFEF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b="1" i="1" lang="en" sz="1170">
                <a:solidFill>
                  <a:schemeClr val="dk1"/>
                </a:solidFill>
                <a:highlight>
                  <a:srgbClr val="EFEFEF"/>
                </a:highlight>
              </a:rPr>
              <a:t>Lenguaje para estudios sociales</a:t>
            </a:r>
            <a:endParaRPr b="1" i="1" sz="1170">
              <a:solidFill>
                <a:schemeClr val="dk1"/>
              </a:solidFill>
              <a:highlight>
                <a:srgbClr val="EFEFEF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523"/>
              <a:buNone/>
            </a:pPr>
            <a:r>
              <a:rPr lang="en" sz="1170">
                <a:solidFill>
                  <a:schemeClr val="dk1"/>
                </a:solidFill>
                <a:highlight>
                  <a:srgbClr val="EFEFEF"/>
                </a:highlight>
              </a:rPr>
              <a:t>Los estudiantes del idioma inglés comunican información, ideas y conceptos necesarios para el éxito académico en el área de contenido de estudios sociales.</a:t>
            </a:r>
            <a:endParaRPr sz="1170">
              <a:solidFill>
                <a:schemeClr val="dk1"/>
              </a:solidFill>
              <a:highlight>
                <a:srgbClr val="EFEFEF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/>
              <a:t>Estanda ESOL</a:t>
            </a:r>
            <a:endParaRPr sz="2520"/>
          </a:p>
        </p:txBody>
      </p:sp>
      <p:sp>
        <p:nvSpPr>
          <p:cNvPr id="96" name="Google Shape;96;p20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b="1" i="1" lang="en" sz="1170">
                <a:solidFill>
                  <a:schemeClr val="dk1"/>
                </a:solidFill>
                <a:highlight>
                  <a:srgbClr val="EFEFEF"/>
                </a:highlight>
              </a:rPr>
              <a:t>Lang pou rezon sosyal ak ansèyman</a:t>
            </a:r>
            <a:endParaRPr b="1" i="1" sz="1170">
              <a:solidFill>
                <a:schemeClr val="dk1"/>
              </a:solidFill>
              <a:highlight>
                <a:srgbClr val="EFEFEF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" sz="1170">
                <a:solidFill>
                  <a:schemeClr val="dk1"/>
                </a:solidFill>
                <a:highlight>
                  <a:srgbClr val="EFEFEF"/>
                </a:highlight>
              </a:rPr>
              <a:t>Elèv k ap aprann lang angle yo kominike pou rezon sosyal ak ansèyman nan anviwònman lekòl la.</a:t>
            </a:r>
            <a:endParaRPr sz="1170">
              <a:solidFill>
                <a:schemeClr val="dk1"/>
              </a:solidFill>
              <a:highlight>
                <a:srgbClr val="EFEFEF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b="1" i="1" lang="en" sz="1170">
                <a:solidFill>
                  <a:schemeClr val="dk1"/>
                </a:solidFill>
                <a:highlight>
                  <a:srgbClr val="EFEFEF"/>
                </a:highlight>
              </a:rPr>
              <a:t>Lang pou Atizay Lang</a:t>
            </a:r>
            <a:endParaRPr b="1" i="1" sz="1170">
              <a:solidFill>
                <a:schemeClr val="dk1"/>
              </a:solidFill>
              <a:highlight>
                <a:srgbClr val="EFEFEF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" sz="1170">
                <a:solidFill>
                  <a:schemeClr val="dk1"/>
                </a:solidFill>
                <a:highlight>
                  <a:srgbClr val="EFEFEF"/>
                </a:highlight>
              </a:rPr>
              <a:t>Elèv k ap aprann lang angle yo kominike enfòmasyon, lide ak konsèp ki nesesè pou siksè akademik nan domèn art lang.</a:t>
            </a:r>
            <a:endParaRPr sz="1170">
              <a:solidFill>
                <a:schemeClr val="dk1"/>
              </a:solidFill>
              <a:highlight>
                <a:srgbClr val="EFEFEF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b="1" i="1" lang="en" sz="1170">
                <a:solidFill>
                  <a:schemeClr val="dk1"/>
                </a:solidFill>
                <a:highlight>
                  <a:srgbClr val="EFEFEF"/>
                </a:highlight>
              </a:rPr>
              <a:t>Lang pou Matematik</a:t>
            </a:r>
            <a:endParaRPr b="1" i="1" sz="1170">
              <a:solidFill>
                <a:schemeClr val="dk1"/>
              </a:solidFill>
              <a:highlight>
                <a:srgbClr val="EFEFEF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" sz="1170">
                <a:solidFill>
                  <a:schemeClr val="dk1"/>
                </a:solidFill>
                <a:highlight>
                  <a:srgbClr val="EFEFEF"/>
                </a:highlight>
              </a:rPr>
              <a:t>Elèv k ap aprann lang angle yo kominike enfòmasyon, lide ak konsèp ki nesesè pou siksè akademik nan domèn matematik.</a:t>
            </a:r>
            <a:endParaRPr sz="1170">
              <a:solidFill>
                <a:schemeClr val="dk1"/>
              </a:solidFill>
              <a:highlight>
                <a:srgbClr val="EFEFEF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b="1" i="1" lang="en" sz="1170">
                <a:solidFill>
                  <a:schemeClr val="dk1"/>
                </a:solidFill>
                <a:highlight>
                  <a:srgbClr val="EFEFEF"/>
                </a:highlight>
              </a:rPr>
              <a:t>Lang pou Syans</a:t>
            </a:r>
            <a:endParaRPr b="1" i="1" sz="1170">
              <a:solidFill>
                <a:schemeClr val="dk1"/>
              </a:solidFill>
              <a:highlight>
                <a:srgbClr val="EFEFEF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" sz="1170">
                <a:solidFill>
                  <a:schemeClr val="dk1"/>
                </a:solidFill>
                <a:highlight>
                  <a:srgbClr val="EFEFEF"/>
                </a:highlight>
              </a:rPr>
              <a:t>Elèv k ap aprann lang angle yo kominike enfòmasyon, lide ak konsèp ki nesesè pou siksè akademik nan domèn syans.</a:t>
            </a:r>
            <a:endParaRPr sz="1170">
              <a:solidFill>
                <a:schemeClr val="dk1"/>
              </a:solidFill>
              <a:highlight>
                <a:srgbClr val="EFEFEF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b="1" i="1" lang="en" sz="1170">
                <a:solidFill>
                  <a:schemeClr val="dk1"/>
                </a:solidFill>
                <a:highlight>
                  <a:srgbClr val="EFEFEF"/>
                </a:highlight>
              </a:rPr>
              <a:t>Lang pou syans sosyal</a:t>
            </a:r>
            <a:endParaRPr b="1" i="1" sz="1170">
              <a:solidFill>
                <a:schemeClr val="dk1"/>
              </a:solidFill>
              <a:highlight>
                <a:srgbClr val="EFEFEF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523"/>
              <a:buNone/>
            </a:pPr>
            <a:r>
              <a:rPr lang="en" sz="1170">
                <a:solidFill>
                  <a:schemeClr val="dk1"/>
                </a:solidFill>
                <a:highlight>
                  <a:srgbClr val="EFEFEF"/>
                </a:highlight>
              </a:rPr>
              <a:t>Elèv k ap aprann lang angle yo kominike enfòmasyon, lide ak konsèp ki nesesè pou siksè akademik nan domèn syans sosyal.</a:t>
            </a:r>
            <a:endParaRPr sz="1170">
              <a:solidFill>
                <a:schemeClr val="dk1"/>
              </a:solidFill>
              <a:highlight>
                <a:srgbClr val="EFEFEF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FF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 Used…</a:t>
            </a:r>
            <a:endParaRPr/>
          </a:p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739">
                <a:solidFill>
                  <a:schemeClr val="dk1"/>
                </a:solidFill>
              </a:rPr>
              <a:t>Lexia</a:t>
            </a:r>
            <a:endParaRPr b="1" i="1" sz="2739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39">
                <a:solidFill>
                  <a:schemeClr val="dk1"/>
                </a:solidFill>
              </a:rPr>
              <a:t>Phonics and Reading Practice</a:t>
            </a:r>
            <a:endParaRPr sz="2739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739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 sz="2739">
                <a:solidFill>
                  <a:schemeClr val="dk1"/>
                </a:solidFill>
              </a:rPr>
              <a:t>Access</a:t>
            </a:r>
            <a:endParaRPr b="1" i="1" sz="2739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39">
                <a:solidFill>
                  <a:schemeClr val="dk1"/>
                </a:solidFill>
              </a:rPr>
              <a:t>Yearly  Testing Resource for Students</a:t>
            </a:r>
            <a:endParaRPr sz="2739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739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39">
                <a:solidFill>
                  <a:schemeClr val="dk1"/>
                </a:solidFill>
              </a:rPr>
              <a:t>And other resources to support students with phonics, reading fluency, </a:t>
            </a:r>
            <a:r>
              <a:rPr lang="en" sz="2739">
                <a:solidFill>
                  <a:schemeClr val="dk1"/>
                </a:solidFill>
              </a:rPr>
              <a:t>reading</a:t>
            </a:r>
            <a:r>
              <a:rPr lang="en" sz="2739">
                <a:solidFill>
                  <a:schemeClr val="dk1"/>
                </a:solidFill>
              </a:rPr>
              <a:t> comprehension, and vocabulary skills.</a:t>
            </a:r>
            <a:endParaRPr sz="2739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